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x="18288000" cy="10287000"/>
  <p:notesSz cx="6858000" cy="9144000"/>
  <p:embeddedFontLst>
    <p:embeddedFont>
      <p:font typeface="Bungee" charset="1" panose="00000000000000000000"/>
      <p:regular r:id="rId25"/>
    </p:embeddedFont>
    <p:embeddedFont>
      <p:font typeface="Sigmar One" charset="1" panose="00000500000000000000"/>
      <p:regular r:id="rId26"/>
    </p:embeddedFont>
    <p:embeddedFont>
      <p:font typeface="Noto Serif" charset="1" panose="02020600060500020200"/>
      <p:regular r:id="rId27"/>
    </p:embeddedFont>
    <p:embeddedFont>
      <p:font typeface="Noto Serif Bold" charset="1" panose="02020800060500020200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jpe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1.png" Type="http://schemas.openxmlformats.org/officeDocument/2006/relationships/image"/><Relationship Id="rId11" Target="../media/image22.png" Type="http://schemas.openxmlformats.org/officeDocument/2006/relationships/image"/><Relationship Id="rId12" Target="../media/image23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4.png" Type="http://schemas.openxmlformats.org/officeDocument/2006/relationships/image"/><Relationship Id="rId11" Target="../media/image25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6.png" Type="http://schemas.openxmlformats.org/officeDocument/2006/relationships/image"/><Relationship Id="rId11" Target="../media/image27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Relationship Id="rId3" Target="../media/image29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30.png" Type="http://schemas.openxmlformats.org/officeDocument/2006/relationships/image"/><Relationship Id="rId7" Target="../media/image31.svg" Type="http://schemas.openxmlformats.org/officeDocument/2006/relationships/image"/><Relationship Id="rId8" Target="../media/image13.png" Type="http://schemas.openxmlformats.org/officeDocument/2006/relationships/image"/><Relationship Id="rId9" Target="../media/image14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Relationship Id="rId5" Target="../media/image12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15.jpe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16.jpe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17.pn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808811" y="-1822797"/>
            <a:ext cx="5617623" cy="5423559"/>
          </a:xfrm>
          <a:custGeom>
            <a:avLst/>
            <a:gdLst/>
            <a:ahLst/>
            <a:cxnLst/>
            <a:rect r="r" b="b" t="t" l="l"/>
            <a:pathLst>
              <a:path h="5423559" w="5617623">
                <a:moveTo>
                  <a:pt x="0" y="0"/>
                </a:moveTo>
                <a:lnTo>
                  <a:pt x="5617622" y="0"/>
                </a:lnTo>
                <a:lnTo>
                  <a:pt x="5617622" y="5423559"/>
                </a:lnTo>
                <a:lnTo>
                  <a:pt x="0" y="54235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169390" y="7092759"/>
            <a:ext cx="6757048" cy="6388482"/>
          </a:xfrm>
          <a:custGeom>
            <a:avLst/>
            <a:gdLst/>
            <a:ahLst/>
            <a:cxnLst/>
            <a:rect r="r" b="b" t="t" l="l"/>
            <a:pathLst>
              <a:path h="6388482" w="6757048">
                <a:moveTo>
                  <a:pt x="0" y="0"/>
                </a:moveTo>
                <a:lnTo>
                  <a:pt x="6757048" y="0"/>
                </a:lnTo>
                <a:lnTo>
                  <a:pt x="6757048" y="6388482"/>
                </a:lnTo>
                <a:lnTo>
                  <a:pt x="0" y="638848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699035" y="-1714110"/>
            <a:ext cx="5572982" cy="5015684"/>
          </a:xfrm>
          <a:custGeom>
            <a:avLst/>
            <a:gdLst/>
            <a:ahLst/>
            <a:cxnLst/>
            <a:rect r="r" b="b" t="t" l="l"/>
            <a:pathLst>
              <a:path h="5015684" w="5572982">
                <a:moveTo>
                  <a:pt x="0" y="0"/>
                </a:moveTo>
                <a:lnTo>
                  <a:pt x="5572982" y="0"/>
                </a:lnTo>
                <a:lnTo>
                  <a:pt x="5572982" y="5015684"/>
                </a:lnTo>
                <a:lnTo>
                  <a:pt x="0" y="501568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1984527" y="6065732"/>
            <a:ext cx="4956216" cy="5222067"/>
          </a:xfrm>
          <a:custGeom>
            <a:avLst/>
            <a:gdLst/>
            <a:ahLst/>
            <a:cxnLst/>
            <a:rect r="r" b="b" t="t" l="l"/>
            <a:pathLst>
              <a:path h="5222067" w="4956216">
                <a:moveTo>
                  <a:pt x="0" y="0"/>
                </a:moveTo>
                <a:lnTo>
                  <a:pt x="4956216" y="0"/>
                </a:lnTo>
                <a:lnTo>
                  <a:pt x="4956216" y="5222067"/>
                </a:lnTo>
                <a:lnTo>
                  <a:pt x="0" y="522206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235823" y="4352925"/>
            <a:ext cx="13144739" cy="1362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750"/>
              </a:lnSpc>
              <a:spcBef>
                <a:spcPct val="0"/>
              </a:spcBef>
            </a:pPr>
            <a:r>
              <a:rPr lang="en-US" sz="7500">
                <a:solidFill>
                  <a:srgbClr val="32478C"/>
                </a:solidFill>
                <a:latin typeface="Bungee"/>
                <a:ea typeface="Bungee"/>
                <a:cs typeface="Bungee"/>
                <a:sym typeface="Bungee"/>
              </a:rPr>
              <a:t>DRONE PHỤC VỤ CỨU HỘ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5291294" y="8119118"/>
            <a:ext cx="7705411" cy="1139182"/>
            <a:chOff x="0" y="0"/>
            <a:chExt cx="10273882" cy="1518910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981911"/>
              <a:ext cx="10273882" cy="5369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94"/>
                </a:lnSpc>
              </a:pP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-76200"/>
              <a:ext cx="10273882" cy="6858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200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855663" y="2667529"/>
            <a:ext cx="15905059" cy="12395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239"/>
              </a:lnSpc>
            </a:pPr>
            <a:r>
              <a:rPr lang="en-US" sz="7999" spc="255">
                <a:solidFill>
                  <a:srgbClr val="0B3759"/>
                </a:solidFill>
                <a:latin typeface="Bungee"/>
                <a:ea typeface="Bungee"/>
                <a:cs typeface="Bungee"/>
                <a:sym typeface="Bungee"/>
              </a:rPr>
              <a:t>BÁO CÁO PBL3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143524" y="6968934"/>
            <a:ext cx="6000952" cy="30247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04"/>
              </a:lnSpc>
            </a:pPr>
            <a:r>
              <a:rPr lang="en-US" sz="2788">
                <a:solidFill>
                  <a:srgbClr val="3C4C59"/>
                </a:solidFill>
                <a:latin typeface="Bungee"/>
                <a:ea typeface="Bungee"/>
                <a:cs typeface="Bungee"/>
                <a:sym typeface="Bungee"/>
              </a:rPr>
              <a:t> </a:t>
            </a:r>
            <a:r>
              <a:rPr lang="en-US" sz="2788" u="sng">
                <a:solidFill>
                  <a:srgbClr val="3C4C59"/>
                </a:solidFill>
                <a:latin typeface="Bungee"/>
                <a:ea typeface="Bungee"/>
                <a:cs typeface="Bungee"/>
                <a:sym typeface="Bungee"/>
              </a:rPr>
              <a:t>NHÓM 01 :</a:t>
            </a:r>
          </a:p>
          <a:p>
            <a:pPr algn="l" marL="602089" indent="-301044" lvl="1">
              <a:lnSpc>
                <a:spcPts val="3904"/>
              </a:lnSpc>
              <a:buFont typeface="Arial"/>
              <a:buChar char="•"/>
            </a:pPr>
            <a:r>
              <a:rPr lang="en-US" sz="2788">
                <a:solidFill>
                  <a:srgbClr val="3C4C59"/>
                </a:solidFill>
                <a:latin typeface="Bungee"/>
                <a:ea typeface="Bungee"/>
                <a:cs typeface="Bungee"/>
                <a:sym typeface="Bungee"/>
              </a:rPr>
              <a:t>Mai Xuân Phúc Tâm</a:t>
            </a:r>
          </a:p>
          <a:p>
            <a:pPr algn="l" marL="602089" indent="-301044" lvl="1">
              <a:lnSpc>
                <a:spcPts val="3904"/>
              </a:lnSpc>
              <a:buFont typeface="Arial"/>
              <a:buChar char="•"/>
            </a:pPr>
            <a:r>
              <a:rPr lang="en-US" sz="2788">
                <a:solidFill>
                  <a:srgbClr val="3C4C59"/>
                </a:solidFill>
                <a:latin typeface="Bungee"/>
                <a:ea typeface="Bungee"/>
                <a:cs typeface="Bungee"/>
                <a:sym typeface="Bungee"/>
              </a:rPr>
              <a:t>Trần Thanh Khoa</a:t>
            </a:r>
          </a:p>
          <a:p>
            <a:pPr algn="l" marL="602089" indent="-301044" lvl="1">
              <a:lnSpc>
                <a:spcPts val="3904"/>
              </a:lnSpc>
              <a:buFont typeface="Arial"/>
              <a:buChar char="•"/>
            </a:pPr>
            <a:r>
              <a:rPr lang="en-US" sz="2788">
                <a:solidFill>
                  <a:srgbClr val="3C4C59"/>
                </a:solidFill>
                <a:latin typeface="Bungee"/>
                <a:ea typeface="Bungee"/>
                <a:cs typeface="Bungee"/>
                <a:sym typeface="Bungee"/>
              </a:rPr>
              <a:t>Trần Minh Quân</a:t>
            </a:r>
          </a:p>
          <a:p>
            <a:pPr algn="l">
              <a:lnSpc>
                <a:spcPts val="3904"/>
              </a:lnSpc>
            </a:pPr>
          </a:p>
          <a:p>
            <a:pPr algn="l">
              <a:lnSpc>
                <a:spcPts val="3904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865353" y="0"/>
            <a:ext cx="14016659" cy="10287000"/>
          </a:xfrm>
          <a:custGeom>
            <a:avLst/>
            <a:gdLst/>
            <a:ahLst/>
            <a:cxnLst/>
            <a:rect r="r" b="b" t="t" l="l"/>
            <a:pathLst>
              <a:path h="10287000" w="14016659">
                <a:moveTo>
                  <a:pt x="0" y="0"/>
                </a:moveTo>
                <a:lnTo>
                  <a:pt x="14016658" y="0"/>
                </a:lnTo>
                <a:lnTo>
                  <a:pt x="1401665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96" t="-87" r="0" b="-87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69132" y="0"/>
            <a:ext cx="15903996" cy="10287000"/>
          </a:xfrm>
          <a:custGeom>
            <a:avLst/>
            <a:gdLst/>
            <a:ahLst/>
            <a:cxnLst/>
            <a:rect r="r" b="b" t="t" l="l"/>
            <a:pathLst>
              <a:path h="10287000" w="15903996">
                <a:moveTo>
                  <a:pt x="0" y="0"/>
                </a:moveTo>
                <a:lnTo>
                  <a:pt x="15903995" y="0"/>
                </a:lnTo>
                <a:lnTo>
                  <a:pt x="15903995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5" t="0" r="-105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911968" y="0"/>
            <a:ext cx="10464063" cy="10287000"/>
          </a:xfrm>
          <a:custGeom>
            <a:avLst/>
            <a:gdLst/>
            <a:ahLst/>
            <a:cxnLst/>
            <a:rect r="r" b="b" t="t" l="l"/>
            <a:pathLst>
              <a:path h="10287000" w="10464063">
                <a:moveTo>
                  <a:pt x="0" y="0"/>
                </a:moveTo>
                <a:lnTo>
                  <a:pt x="10464064" y="0"/>
                </a:lnTo>
                <a:lnTo>
                  <a:pt x="1046406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79" r="0" b="-479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1D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820134" y="-3086951"/>
            <a:ext cx="5617623" cy="5423559"/>
          </a:xfrm>
          <a:custGeom>
            <a:avLst/>
            <a:gdLst/>
            <a:ahLst/>
            <a:cxnLst/>
            <a:rect r="r" b="b" t="t" l="l"/>
            <a:pathLst>
              <a:path h="5423559" w="5617623">
                <a:moveTo>
                  <a:pt x="0" y="0"/>
                </a:moveTo>
                <a:lnTo>
                  <a:pt x="5617623" y="0"/>
                </a:lnTo>
                <a:lnTo>
                  <a:pt x="5617623" y="5423560"/>
                </a:lnTo>
                <a:lnTo>
                  <a:pt x="0" y="54235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699035" y="7519411"/>
            <a:ext cx="6757048" cy="6388482"/>
          </a:xfrm>
          <a:custGeom>
            <a:avLst/>
            <a:gdLst/>
            <a:ahLst/>
            <a:cxnLst/>
            <a:rect r="r" b="b" t="t" l="l"/>
            <a:pathLst>
              <a:path h="6388482" w="6757048">
                <a:moveTo>
                  <a:pt x="0" y="0"/>
                </a:moveTo>
                <a:lnTo>
                  <a:pt x="6757048" y="0"/>
                </a:lnTo>
                <a:lnTo>
                  <a:pt x="6757048" y="6388482"/>
                </a:lnTo>
                <a:lnTo>
                  <a:pt x="0" y="638848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504933" y="-3515528"/>
            <a:ext cx="5572982" cy="5015684"/>
          </a:xfrm>
          <a:custGeom>
            <a:avLst/>
            <a:gdLst/>
            <a:ahLst/>
            <a:cxnLst/>
            <a:rect r="r" b="b" t="t" l="l"/>
            <a:pathLst>
              <a:path h="5015684" w="5572982">
                <a:moveTo>
                  <a:pt x="0" y="0"/>
                </a:moveTo>
                <a:lnTo>
                  <a:pt x="5572982" y="0"/>
                </a:lnTo>
                <a:lnTo>
                  <a:pt x="5572982" y="5015684"/>
                </a:lnTo>
                <a:lnTo>
                  <a:pt x="0" y="501568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2147405" y="8102618"/>
            <a:ext cx="4956216" cy="5222067"/>
          </a:xfrm>
          <a:custGeom>
            <a:avLst/>
            <a:gdLst/>
            <a:ahLst/>
            <a:cxnLst/>
            <a:rect r="r" b="b" t="t" l="l"/>
            <a:pathLst>
              <a:path h="5222067" w="4956216">
                <a:moveTo>
                  <a:pt x="0" y="0"/>
                </a:moveTo>
                <a:lnTo>
                  <a:pt x="4956216" y="0"/>
                </a:lnTo>
                <a:lnTo>
                  <a:pt x="4956216" y="5222067"/>
                </a:lnTo>
                <a:lnTo>
                  <a:pt x="0" y="522206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121368" y="3314700"/>
            <a:ext cx="8045264" cy="3314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99"/>
              </a:lnSpc>
              <a:spcBef>
                <a:spcPct val="0"/>
              </a:spcBef>
            </a:pPr>
            <a:r>
              <a:rPr lang="en-US" sz="9000">
                <a:solidFill>
                  <a:srgbClr val="32478C"/>
                </a:solidFill>
                <a:latin typeface="Bungee"/>
                <a:ea typeface="Bungee"/>
                <a:cs typeface="Bungee"/>
                <a:sym typeface="Bungee"/>
              </a:rPr>
              <a:t>IV. Thi công hệ thống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1D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820134" y="-3086951"/>
            <a:ext cx="5617623" cy="5423559"/>
          </a:xfrm>
          <a:custGeom>
            <a:avLst/>
            <a:gdLst/>
            <a:ahLst/>
            <a:cxnLst/>
            <a:rect r="r" b="b" t="t" l="l"/>
            <a:pathLst>
              <a:path h="5423559" w="5617623">
                <a:moveTo>
                  <a:pt x="0" y="0"/>
                </a:moveTo>
                <a:lnTo>
                  <a:pt x="5617623" y="0"/>
                </a:lnTo>
                <a:lnTo>
                  <a:pt x="5617623" y="5423560"/>
                </a:lnTo>
                <a:lnTo>
                  <a:pt x="0" y="54235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699035" y="7519411"/>
            <a:ext cx="6757048" cy="6388482"/>
          </a:xfrm>
          <a:custGeom>
            <a:avLst/>
            <a:gdLst/>
            <a:ahLst/>
            <a:cxnLst/>
            <a:rect r="r" b="b" t="t" l="l"/>
            <a:pathLst>
              <a:path h="6388482" w="6757048">
                <a:moveTo>
                  <a:pt x="0" y="0"/>
                </a:moveTo>
                <a:lnTo>
                  <a:pt x="6757048" y="0"/>
                </a:lnTo>
                <a:lnTo>
                  <a:pt x="6757048" y="6388482"/>
                </a:lnTo>
                <a:lnTo>
                  <a:pt x="0" y="638848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504933" y="-3515528"/>
            <a:ext cx="5572982" cy="5015684"/>
          </a:xfrm>
          <a:custGeom>
            <a:avLst/>
            <a:gdLst/>
            <a:ahLst/>
            <a:cxnLst/>
            <a:rect r="r" b="b" t="t" l="l"/>
            <a:pathLst>
              <a:path h="5015684" w="5572982">
                <a:moveTo>
                  <a:pt x="0" y="0"/>
                </a:moveTo>
                <a:lnTo>
                  <a:pt x="5572982" y="0"/>
                </a:lnTo>
                <a:lnTo>
                  <a:pt x="5572982" y="5015684"/>
                </a:lnTo>
                <a:lnTo>
                  <a:pt x="0" y="501568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2147405" y="8402972"/>
            <a:ext cx="4956216" cy="5222067"/>
          </a:xfrm>
          <a:custGeom>
            <a:avLst/>
            <a:gdLst/>
            <a:ahLst/>
            <a:cxnLst/>
            <a:rect r="r" b="b" t="t" l="l"/>
            <a:pathLst>
              <a:path h="5222067" w="4956216">
                <a:moveTo>
                  <a:pt x="0" y="0"/>
                </a:moveTo>
                <a:lnTo>
                  <a:pt x="4956216" y="0"/>
                </a:lnTo>
                <a:lnTo>
                  <a:pt x="4956216" y="5222066"/>
                </a:lnTo>
                <a:lnTo>
                  <a:pt x="0" y="522206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30703" y="3077075"/>
            <a:ext cx="8649706" cy="5574546"/>
          </a:xfrm>
          <a:custGeom>
            <a:avLst/>
            <a:gdLst/>
            <a:ahLst/>
            <a:cxnLst/>
            <a:rect r="r" b="b" t="t" l="l"/>
            <a:pathLst>
              <a:path h="5574546" w="8649706">
                <a:moveTo>
                  <a:pt x="0" y="0"/>
                </a:moveTo>
                <a:lnTo>
                  <a:pt x="8649706" y="0"/>
                </a:lnTo>
                <a:lnTo>
                  <a:pt x="8649706" y="5574546"/>
                </a:lnTo>
                <a:lnTo>
                  <a:pt x="0" y="557454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264141" y="3077075"/>
            <a:ext cx="8740735" cy="5574546"/>
          </a:xfrm>
          <a:custGeom>
            <a:avLst/>
            <a:gdLst/>
            <a:ahLst/>
            <a:cxnLst/>
            <a:rect r="r" b="b" t="t" l="l"/>
            <a:pathLst>
              <a:path h="5574546" w="8740735">
                <a:moveTo>
                  <a:pt x="0" y="0"/>
                </a:moveTo>
                <a:lnTo>
                  <a:pt x="8740735" y="0"/>
                </a:lnTo>
                <a:lnTo>
                  <a:pt x="8740735" y="5574546"/>
                </a:lnTo>
                <a:lnTo>
                  <a:pt x="0" y="557454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9899" t="0" r="-15527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264141" y="3077075"/>
            <a:ext cx="8740735" cy="5574546"/>
          </a:xfrm>
          <a:custGeom>
            <a:avLst/>
            <a:gdLst/>
            <a:ahLst/>
            <a:cxnLst/>
            <a:rect r="r" b="b" t="t" l="l"/>
            <a:pathLst>
              <a:path h="5574546" w="8740735">
                <a:moveTo>
                  <a:pt x="0" y="0"/>
                </a:moveTo>
                <a:lnTo>
                  <a:pt x="8740735" y="0"/>
                </a:lnTo>
                <a:lnTo>
                  <a:pt x="8740735" y="5574546"/>
                </a:lnTo>
                <a:lnTo>
                  <a:pt x="0" y="5574546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-4123" t="0" r="-22383" b="-2052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961254" y="964057"/>
            <a:ext cx="12365492" cy="11388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717"/>
              </a:lnSpc>
              <a:spcBef>
                <a:spcPct val="0"/>
              </a:spcBef>
            </a:pPr>
            <a:r>
              <a:rPr lang="en-US" sz="7925">
                <a:solidFill>
                  <a:srgbClr val="32478C"/>
                </a:solidFill>
                <a:latin typeface="Sigmar One"/>
                <a:ea typeface="Sigmar One"/>
                <a:cs typeface="Sigmar One"/>
                <a:sym typeface="Sigmar One"/>
              </a:rPr>
              <a:t>1. Thi công mô hình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1D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820134" y="-3086951"/>
            <a:ext cx="5617623" cy="5423559"/>
          </a:xfrm>
          <a:custGeom>
            <a:avLst/>
            <a:gdLst/>
            <a:ahLst/>
            <a:cxnLst/>
            <a:rect r="r" b="b" t="t" l="l"/>
            <a:pathLst>
              <a:path h="5423559" w="5617623">
                <a:moveTo>
                  <a:pt x="0" y="0"/>
                </a:moveTo>
                <a:lnTo>
                  <a:pt x="5617623" y="0"/>
                </a:lnTo>
                <a:lnTo>
                  <a:pt x="5617623" y="5423560"/>
                </a:lnTo>
                <a:lnTo>
                  <a:pt x="0" y="54235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170198" y="7566527"/>
            <a:ext cx="6757048" cy="6388482"/>
          </a:xfrm>
          <a:custGeom>
            <a:avLst/>
            <a:gdLst/>
            <a:ahLst/>
            <a:cxnLst/>
            <a:rect r="r" b="b" t="t" l="l"/>
            <a:pathLst>
              <a:path h="6388482" w="6757048">
                <a:moveTo>
                  <a:pt x="0" y="0"/>
                </a:moveTo>
                <a:lnTo>
                  <a:pt x="6757048" y="0"/>
                </a:lnTo>
                <a:lnTo>
                  <a:pt x="6757048" y="6388482"/>
                </a:lnTo>
                <a:lnTo>
                  <a:pt x="0" y="638848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504933" y="-3515528"/>
            <a:ext cx="5572982" cy="5015684"/>
          </a:xfrm>
          <a:custGeom>
            <a:avLst/>
            <a:gdLst/>
            <a:ahLst/>
            <a:cxnLst/>
            <a:rect r="r" b="b" t="t" l="l"/>
            <a:pathLst>
              <a:path h="5015684" w="5572982">
                <a:moveTo>
                  <a:pt x="0" y="0"/>
                </a:moveTo>
                <a:lnTo>
                  <a:pt x="5572982" y="0"/>
                </a:lnTo>
                <a:lnTo>
                  <a:pt x="5572982" y="5015684"/>
                </a:lnTo>
                <a:lnTo>
                  <a:pt x="0" y="501568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2147405" y="8448025"/>
            <a:ext cx="4956216" cy="5222067"/>
          </a:xfrm>
          <a:custGeom>
            <a:avLst/>
            <a:gdLst/>
            <a:ahLst/>
            <a:cxnLst/>
            <a:rect r="r" b="b" t="t" l="l"/>
            <a:pathLst>
              <a:path h="5222067" w="4956216">
                <a:moveTo>
                  <a:pt x="0" y="0"/>
                </a:moveTo>
                <a:lnTo>
                  <a:pt x="4956216" y="0"/>
                </a:lnTo>
                <a:lnTo>
                  <a:pt x="4956216" y="5222067"/>
                </a:lnTo>
                <a:lnTo>
                  <a:pt x="0" y="522206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32871" y="2102930"/>
            <a:ext cx="7437724" cy="7558372"/>
          </a:xfrm>
          <a:custGeom>
            <a:avLst/>
            <a:gdLst/>
            <a:ahLst/>
            <a:cxnLst/>
            <a:rect r="r" b="b" t="t" l="l"/>
            <a:pathLst>
              <a:path h="7558372" w="7437724">
                <a:moveTo>
                  <a:pt x="0" y="0"/>
                </a:moveTo>
                <a:lnTo>
                  <a:pt x="7437723" y="0"/>
                </a:lnTo>
                <a:lnTo>
                  <a:pt x="7437723" y="7558371"/>
                </a:lnTo>
                <a:lnTo>
                  <a:pt x="0" y="755837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-9775" r="0" b="-635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379582" y="2102930"/>
            <a:ext cx="7437724" cy="7558372"/>
          </a:xfrm>
          <a:custGeom>
            <a:avLst/>
            <a:gdLst/>
            <a:ahLst/>
            <a:cxnLst/>
            <a:rect r="r" b="b" t="t" l="l"/>
            <a:pathLst>
              <a:path h="7558372" w="7437724">
                <a:moveTo>
                  <a:pt x="0" y="0"/>
                </a:moveTo>
                <a:lnTo>
                  <a:pt x="7437723" y="0"/>
                </a:lnTo>
                <a:lnTo>
                  <a:pt x="7437723" y="7558371"/>
                </a:lnTo>
                <a:lnTo>
                  <a:pt x="0" y="7558371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235" t="-6666" r="-235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961254" y="964057"/>
            <a:ext cx="12365492" cy="11388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717"/>
              </a:lnSpc>
              <a:spcBef>
                <a:spcPct val="0"/>
              </a:spcBef>
            </a:pPr>
            <a:r>
              <a:rPr lang="en-US" sz="7925">
                <a:solidFill>
                  <a:srgbClr val="32478C"/>
                </a:solidFill>
                <a:latin typeface="Sigmar One"/>
                <a:ea typeface="Sigmar One"/>
                <a:cs typeface="Sigmar One"/>
                <a:sym typeface="Sigmar One"/>
              </a:rPr>
              <a:t>2. Mô hình thực tế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1D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977188" y="-3319264"/>
            <a:ext cx="5617623" cy="5423559"/>
          </a:xfrm>
          <a:custGeom>
            <a:avLst/>
            <a:gdLst/>
            <a:ahLst/>
            <a:cxnLst/>
            <a:rect r="r" b="b" t="t" l="l"/>
            <a:pathLst>
              <a:path h="5423559" w="5617623">
                <a:moveTo>
                  <a:pt x="0" y="0"/>
                </a:moveTo>
                <a:lnTo>
                  <a:pt x="5617623" y="0"/>
                </a:lnTo>
                <a:lnTo>
                  <a:pt x="5617623" y="5423559"/>
                </a:lnTo>
                <a:lnTo>
                  <a:pt x="0" y="54235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699035" y="7519411"/>
            <a:ext cx="6757048" cy="6388482"/>
          </a:xfrm>
          <a:custGeom>
            <a:avLst/>
            <a:gdLst/>
            <a:ahLst/>
            <a:cxnLst/>
            <a:rect r="r" b="b" t="t" l="l"/>
            <a:pathLst>
              <a:path h="6388482" w="6757048">
                <a:moveTo>
                  <a:pt x="0" y="0"/>
                </a:moveTo>
                <a:lnTo>
                  <a:pt x="6757048" y="0"/>
                </a:lnTo>
                <a:lnTo>
                  <a:pt x="6757048" y="6388482"/>
                </a:lnTo>
                <a:lnTo>
                  <a:pt x="0" y="638848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7007507" y="-3986984"/>
            <a:ext cx="5572982" cy="5015684"/>
          </a:xfrm>
          <a:custGeom>
            <a:avLst/>
            <a:gdLst/>
            <a:ahLst/>
            <a:cxnLst/>
            <a:rect r="r" b="b" t="t" l="l"/>
            <a:pathLst>
              <a:path h="5015684" w="5572982">
                <a:moveTo>
                  <a:pt x="0" y="0"/>
                </a:moveTo>
                <a:lnTo>
                  <a:pt x="5572982" y="0"/>
                </a:lnTo>
                <a:lnTo>
                  <a:pt x="5572982" y="5015684"/>
                </a:lnTo>
                <a:lnTo>
                  <a:pt x="0" y="501568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2147405" y="8102618"/>
            <a:ext cx="4956216" cy="5222067"/>
          </a:xfrm>
          <a:custGeom>
            <a:avLst/>
            <a:gdLst/>
            <a:ahLst/>
            <a:cxnLst/>
            <a:rect r="r" b="b" t="t" l="l"/>
            <a:pathLst>
              <a:path h="5222067" w="4956216">
                <a:moveTo>
                  <a:pt x="0" y="0"/>
                </a:moveTo>
                <a:lnTo>
                  <a:pt x="4956216" y="0"/>
                </a:lnTo>
                <a:lnTo>
                  <a:pt x="4956216" y="5222067"/>
                </a:lnTo>
                <a:lnTo>
                  <a:pt x="0" y="522206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048776" y="2104295"/>
            <a:ext cx="4293032" cy="7809668"/>
          </a:xfrm>
          <a:custGeom>
            <a:avLst/>
            <a:gdLst/>
            <a:ahLst/>
            <a:cxnLst/>
            <a:rect r="r" b="b" t="t" l="l"/>
            <a:pathLst>
              <a:path h="7809668" w="4293032">
                <a:moveTo>
                  <a:pt x="0" y="0"/>
                </a:moveTo>
                <a:lnTo>
                  <a:pt x="4293032" y="0"/>
                </a:lnTo>
                <a:lnTo>
                  <a:pt x="4293032" y="7809668"/>
                </a:lnTo>
                <a:lnTo>
                  <a:pt x="0" y="780966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114" t="-7265" r="0" b="-6744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872308" y="3893557"/>
            <a:ext cx="10535220" cy="3347980"/>
          </a:xfrm>
          <a:custGeom>
            <a:avLst/>
            <a:gdLst/>
            <a:ahLst/>
            <a:cxnLst/>
            <a:rect r="r" b="b" t="t" l="l"/>
            <a:pathLst>
              <a:path h="3347980" w="10535220">
                <a:moveTo>
                  <a:pt x="0" y="0"/>
                </a:moveTo>
                <a:lnTo>
                  <a:pt x="10535220" y="0"/>
                </a:lnTo>
                <a:lnTo>
                  <a:pt x="10535220" y="3347980"/>
                </a:lnTo>
                <a:lnTo>
                  <a:pt x="0" y="334798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880472" y="449868"/>
            <a:ext cx="16527056" cy="15130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101"/>
              </a:lnSpc>
              <a:spcBef>
                <a:spcPct val="0"/>
              </a:spcBef>
            </a:pPr>
            <a:r>
              <a:rPr lang="en-US" sz="7929">
                <a:solidFill>
                  <a:srgbClr val="32478C"/>
                </a:solidFill>
                <a:latin typeface="Bungee"/>
                <a:ea typeface="Bungee"/>
                <a:cs typeface="Bungee"/>
                <a:sym typeface="Bungee"/>
              </a:rPr>
              <a:t>3. giao diện ESP-RAinmaker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1D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820134" y="-3086951"/>
            <a:ext cx="5617623" cy="5423559"/>
          </a:xfrm>
          <a:custGeom>
            <a:avLst/>
            <a:gdLst/>
            <a:ahLst/>
            <a:cxnLst/>
            <a:rect r="r" b="b" t="t" l="l"/>
            <a:pathLst>
              <a:path h="5423559" w="5617623">
                <a:moveTo>
                  <a:pt x="0" y="0"/>
                </a:moveTo>
                <a:lnTo>
                  <a:pt x="5617623" y="0"/>
                </a:lnTo>
                <a:lnTo>
                  <a:pt x="5617623" y="5423560"/>
                </a:lnTo>
                <a:lnTo>
                  <a:pt x="0" y="54235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699035" y="7519411"/>
            <a:ext cx="6757048" cy="6388482"/>
          </a:xfrm>
          <a:custGeom>
            <a:avLst/>
            <a:gdLst/>
            <a:ahLst/>
            <a:cxnLst/>
            <a:rect r="r" b="b" t="t" l="l"/>
            <a:pathLst>
              <a:path h="6388482" w="6757048">
                <a:moveTo>
                  <a:pt x="0" y="0"/>
                </a:moveTo>
                <a:lnTo>
                  <a:pt x="6757048" y="0"/>
                </a:lnTo>
                <a:lnTo>
                  <a:pt x="6757048" y="6388482"/>
                </a:lnTo>
                <a:lnTo>
                  <a:pt x="0" y="638848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504933" y="-3515528"/>
            <a:ext cx="5572982" cy="5015684"/>
          </a:xfrm>
          <a:custGeom>
            <a:avLst/>
            <a:gdLst/>
            <a:ahLst/>
            <a:cxnLst/>
            <a:rect r="r" b="b" t="t" l="l"/>
            <a:pathLst>
              <a:path h="5015684" w="5572982">
                <a:moveTo>
                  <a:pt x="0" y="0"/>
                </a:moveTo>
                <a:lnTo>
                  <a:pt x="5572982" y="0"/>
                </a:lnTo>
                <a:lnTo>
                  <a:pt x="5572982" y="5015684"/>
                </a:lnTo>
                <a:lnTo>
                  <a:pt x="0" y="501568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2147405" y="8838484"/>
            <a:ext cx="4956216" cy="5222067"/>
          </a:xfrm>
          <a:custGeom>
            <a:avLst/>
            <a:gdLst/>
            <a:ahLst/>
            <a:cxnLst/>
            <a:rect r="r" b="b" t="t" l="l"/>
            <a:pathLst>
              <a:path h="5222067" w="4956216">
                <a:moveTo>
                  <a:pt x="0" y="0"/>
                </a:moveTo>
                <a:lnTo>
                  <a:pt x="4956216" y="0"/>
                </a:lnTo>
                <a:lnTo>
                  <a:pt x="4956216" y="5222067"/>
                </a:lnTo>
                <a:lnTo>
                  <a:pt x="0" y="522206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714787" y="964057"/>
            <a:ext cx="14858425" cy="11388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717"/>
              </a:lnSpc>
              <a:spcBef>
                <a:spcPct val="0"/>
              </a:spcBef>
            </a:pPr>
            <a:r>
              <a:rPr lang="en-US" sz="7925">
                <a:solidFill>
                  <a:srgbClr val="32478C"/>
                </a:solidFill>
                <a:latin typeface="Sigmar One"/>
                <a:ea typeface="Sigmar One"/>
                <a:cs typeface="Sigmar One"/>
                <a:sym typeface="Sigmar One"/>
              </a:rPr>
              <a:t>4. ƯU điểm - Nhược Điểm</a:t>
            </a:r>
          </a:p>
        </p:txBody>
      </p:sp>
      <p:sp>
        <p:nvSpPr>
          <p:cNvPr name="AutoShape 7" id="7"/>
          <p:cNvSpPr/>
          <p:nvPr/>
        </p:nvSpPr>
        <p:spPr>
          <a:xfrm rot="0">
            <a:off x="9369265" y="2645393"/>
            <a:ext cx="8475724" cy="6372624"/>
          </a:xfrm>
          <a:prstGeom prst="rect">
            <a:avLst/>
          </a:prstGeom>
          <a:solidFill>
            <a:srgbClr val="FBBE25"/>
          </a:solidFill>
        </p:spPr>
      </p:sp>
      <p:sp>
        <p:nvSpPr>
          <p:cNvPr name="TextBox 8" id="8"/>
          <p:cNvSpPr txBox="true"/>
          <p:nvPr/>
        </p:nvSpPr>
        <p:spPr>
          <a:xfrm rot="0">
            <a:off x="9369265" y="3186113"/>
            <a:ext cx="8475724" cy="6076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sz="3499" b="true">
                <a:solidFill>
                  <a:srgbClr val="32478C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Nhược điểm</a:t>
            </a:r>
          </a:p>
          <a:p>
            <a:pPr algn="ctr">
              <a:lnSpc>
                <a:spcPts val="2999"/>
              </a:lnSpc>
            </a:pPr>
          </a:p>
          <a:p>
            <a:pPr algn="l" marL="539749" indent="-269875" lvl="1">
              <a:lnSpc>
                <a:spcPts val="2999"/>
              </a:lnSpc>
              <a:buFont typeface="Arial"/>
              <a:buChar char="•"/>
            </a:pPr>
            <a:r>
              <a:rPr lang="en-US" b="true" sz="2499">
                <a:solidFill>
                  <a:srgbClr val="32478C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Độ ổn định khi bay chưa cao.</a:t>
            </a:r>
          </a:p>
          <a:p>
            <a:pPr algn="l">
              <a:lnSpc>
                <a:spcPts val="2999"/>
              </a:lnSpc>
            </a:pPr>
          </a:p>
          <a:p>
            <a:pPr algn="l" marL="539749" indent="-269875" lvl="1">
              <a:lnSpc>
                <a:spcPts val="2999"/>
              </a:lnSpc>
              <a:buFont typeface="Arial"/>
              <a:buChar char="•"/>
            </a:pPr>
            <a:r>
              <a:rPr lang="en-US" b="true" sz="2499">
                <a:solidFill>
                  <a:srgbClr val="32478C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Thời lượng bay ngắn, chỉ dưới 5 phút do giới hạn pin.</a:t>
            </a:r>
          </a:p>
          <a:p>
            <a:pPr algn="l">
              <a:lnSpc>
                <a:spcPts val="2999"/>
              </a:lnSpc>
            </a:pPr>
          </a:p>
          <a:p>
            <a:pPr algn="l" marL="539749" indent="-269875" lvl="1">
              <a:lnSpc>
                <a:spcPts val="2999"/>
              </a:lnSpc>
              <a:buFont typeface="Arial"/>
              <a:buChar char="•"/>
            </a:pPr>
            <a:r>
              <a:rPr lang="en-US" b="true" sz="2499">
                <a:solidFill>
                  <a:srgbClr val="32478C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Khi mất kết nối wifi, hệ thống vẫn có thể gửi ảnh để phân tích, nhưng không cập nhật được chỉ số như pin và góc nghiêng của drone.</a:t>
            </a:r>
          </a:p>
          <a:p>
            <a:pPr algn="l">
              <a:lnSpc>
                <a:spcPts val="2999"/>
              </a:lnSpc>
            </a:pPr>
          </a:p>
          <a:p>
            <a:pPr algn="l" marL="539749" indent="-269875" lvl="1">
              <a:lnSpc>
                <a:spcPts val="2999"/>
              </a:lnSpc>
              <a:buFont typeface="Arial"/>
              <a:buChar char="•"/>
            </a:pPr>
            <a:r>
              <a:rPr lang="en-US" b="true" sz="2499">
                <a:solidFill>
                  <a:srgbClr val="32478C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Phải nạp lại code cho bộ điều khiển khi thay đổi địa điểm.</a:t>
            </a:r>
          </a:p>
          <a:p>
            <a:pPr algn="l">
              <a:lnSpc>
                <a:spcPts val="2999"/>
              </a:lnSpc>
            </a:pPr>
          </a:p>
          <a:p>
            <a:pPr algn="l">
              <a:lnSpc>
                <a:spcPts val="2999"/>
              </a:lnSpc>
            </a:pPr>
          </a:p>
          <a:p>
            <a:pPr algn="l">
              <a:lnSpc>
                <a:spcPts val="2879"/>
              </a:lnSpc>
            </a:pPr>
          </a:p>
        </p:txBody>
      </p:sp>
      <p:sp>
        <p:nvSpPr>
          <p:cNvPr name="AutoShape 9" id="9"/>
          <p:cNvSpPr/>
          <p:nvPr/>
        </p:nvSpPr>
        <p:spPr>
          <a:xfrm rot="0">
            <a:off x="525933" y="2645393"/>
            <a:ext cx="8475724" cy="6372624"/>
          </a:xfrm>
          <a:prstGeom prst="rect">
            <a:avLst/>
          </a:prstGeom>
          <a:solidFill>
            <a:srgbClr val="FBBE25"/>
          </a:solidFill>
        </p:spPr>
      </p:sp>
      <p:sp>
        <p:nvSpPr>
          <p:cNvPr name="TextBox 10" id="10"/>
          <p:cNvSpPr txBox="true"/>
          <p:nvPr/>
        </p:nvSpPr>
        <p:spPr>
          <a:xfrm rot="0">
            <a:off x="525933" y="3186113"/>
            <a:ext cx="8475724" cy="5038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sz="3499" b="true">
                <a:solidFill>
                  <a:srgbClr val="32478C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Ưu điểm</a:t>
            </a:r>
          </a:p>
          <a:p>
            <a:pPr algn="ctr">
              <a:lnSpc>
                <a:spcPts val="3599"/>
              </a:lnSpc>
            </a:pPr>
          </a:p>
          <a:p>
            <a:pPr algn="l" marL="539749" indent="-269875" lvl="1">
              <a:lnSpc>
                <a:spcPts val="2999"/>
              </a:lnSpc>
              <a:buFont typeface="Arial"/>
              <a:buChar char="•"/>
            </a:pPr>
            <a:r>
              <a:rPr lang="en-US" b="true" sz="2499">
                <a:solidFill>
                  <a:srgbClr val="32478C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Gửi ảnh qua MQTT và phân tích ảnh phát hiện được người để có thể thả phao.</a:t>
            </a:r>
          </a:p>
          <a:p>
            <a:pPr algn="l">
              <a:lnSpc>
                <a:spcPts val="2999"/>
              </a:lnSpc>
            </a:pPr>
          </a:p>
          <a:p>
            <a:pPr algn="l" marL="539749" indent="-269875" lvl="1">
              <a:lnSpc>
                <a:spcPts val="2999"/>
              </a:lnSpc>
              <a:buFont typeface="Arial"/>
              <a:buChar char="•"/>
            </a:pPr>
            <a:r>
              <a:rPr lang="en-US" b="true" sz="2499">
                <a:solidFill>
                  <a:srgbClr val="32478C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Gửi dữ liệu và cập nhật liên tục trong thời gian thực.</a:t>
            </a:r>
          </a:p>
          <a:p>
            <a:pPr algn="l">
              <a:lnSpc>
                <a:spcPts val="2999"/>
              </a:lnSpc>
            </a:pPr>
          </a:p>
          <a:p>
            <a:pPr algn="l" marL="539749" indent="-269875" lvl="1">
              <a:lnSpc>
                <a:spcPts val="2999"/>
              </a:lnSpc>
              <a:buFont typeface="Arial"/>
              <a:buChar char="•"/>
            </a:pPr>
            <a:r>
              <a:rPr lang="en-US" b="true" sz="2499">
                <a:solidFill>
                  <a:srgbClr val="32478C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Có thể hoạt động và gửi được ảnh về ở những nơi không có mạng wifi phủ sóng.</a:t>
            </a:r>
          </a:p>
          <a:p>
            <a:pPr algn="l">
              <a:lnSpc>
                <a:spcPts val="2999"/>
              </a:lnSpc>
            </a:pPr>
          </a:p>
          <a:p>
            <a:pPr algn="l">
              <a:lnSpc>
                <a:spcPts val="2999"/>
              </a:lnSpc>
            </a:pPr>
          </a:p>
          <a:p>
            <a:pPr algn="l">
              <a:lnSpc>
                <a:spcPts val="2879"/>
              </a:lnSpc>
            </a:pP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1D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820134" y="-3086951"/>
            <a:ext cx="5617623" cy="5423559"/>
          </a:xfrm>
          <a:custGeom>
            <a:avLst/>
            <a:gdLst/>
            <a:ahLst/>
            <a:cxnLst/>
            <a:rect r="r" b="b" t="t" l="l"/>
            <a:pathLst>
              <a:path h="5423559" w="5617623">
                <a:moveTo>
                  <a:pt x="0" y="0"/>
                </a:moveTo>
                <a:lnTo>
                  <a:pt x="5617623" y="0"/>
                </a:lnTo>
                <a:lnTo>
                  <a:pt x="5617623" y="5423560"/>
                </a:lnTo>
                <a:lnTo>
                  <a:pt x="0" y="54235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699035" y="7519411"/>
            <a:ext cx="6757048" cy="6388482"/>
          </a:xfrm>
          <a:custGeom>
            <a:avLst/>
            <a:gdLst/>
            <a:ahLst/>
            <a:cxnLst/>
            <a:rect r="r" b="b" t="t" l="l"/>
            <a:pathLst>
              <a:path h="6388482" w="6757048">
                <a:moveTo>
                  <a:pt x="0" y="0"/>
                </a:moveTo>
                <a:lnTo>
                  <a:pt x="6757048" y="0"/>
                </a:lnTo>
                <a:lnTo>
                  <a:pt x="6757048" y="6388482"/>
                </a:lnTo>
                <a:lnTo>
                  <a:pt x="0" y="638848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504933" y="-3515528"/>
            <a:ext cx="5572982" cy="5015684"/>
          </a:xfrm>
          <a:custGeom>
            <a:avLst/>
            <a:gdLst/>
            <a:ahLst/>
            <a:cxnLst/>
            <a:rect r="r" b="b" t="t" l="l"/>
            <a:pathLst>
              <a:path h="5015684" w="5572982">
                <a:moveTo>
                  <a:pt x="0" y="0"/>
                </a:moveTo>
                <a:lnTo>
                  <a:pt x="5572982" y="0"/>
                </a:lnTo>
                <a:lnTo>
                  <a:pt x="5572982" y="5015684"/>
                </a:lnTo>
                <a:lnTo>
                  <a:pt x="0" y="501568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2147405" y="8838484"/>
            <a:ext cx="4956216" cy="5222067"/>
          </a:xfrm>
          <a:custGeom>
            <a:avLst/>
            <a:gdLst/>
            <a:ahLst/>
            <a:cxnLst/>
            <a:rect r="r" b="b" t="t" l="l"/>
            <a:pathLst>
              <a:path h="5222067" w="4956216">
                <a:moveTo>
                  <a:pt x="0" y="0"/>
                </a:moveTo>
                <a:lnTo>
                  <a:pt x="4956216" y="0"/>
                </a:lnTo>
                <a:lnTo>
                  <a:pt x="4956216" y="5222067"/>
                </a:lnTo>
                <a:lnTo>
                  <a:pt x="0" y="522206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46826" y="964057"/>
            <a:ext cx="15909662" cy="11388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717"/>
              </a:lnSpc>
              <a:spcBef>
                <a:spcPct val="0"/>
              </a:spcBef>
            </a:pPr>
            <a:r>
              <a:rPr lang="en-US" sz="7925">
                <a:solidFill>
                  <a:srgbClr val="32478C"/>
                </a:solidFill>
                <a:latin typeface="Sigmar One"/>
                <a:ea typeface="Sigmar One"/>
                <a:cs typeface="Sigmar One"/>
                <a:sym typeface="Sigmar One"/>
              </a:rPr>
              <a:t>5. Ứng dụng và Phát triển</a:t>
            </a:r>
          </a:p>
        </p:txBody>
      </p:sp>
      <p:sp>
        <p:nvSpPr>
          <p:cNvPr name="AutoShape 7" id="7"/>
          <p:cNvSpPr/>
          <p:nvPr/>
        </p:nvSpPr>
        <p:spPr>
          <a:xfrm rot="0">
            <a:off x="2006078" y="2660411"/>
            <a:ext cx="14275844" cy="6372624"/>
          </a:xfrm>
          <a:prstGeom prst="rect">
            <a:avLst/>
          </a:prstGeom>
          <a:solidFill>
            <a:srgbClr val="FBBE25"/>
          </a:solidFill>
        </p:spPr>
      </p:sp>
      <p:sp>
        <p:nvSpPr>
          <p:cNvPr name="TextBox 8" id="8"/>
          <p:cNvSpPr txBox="true"/>
          <p:nvPr/>
        </p:nvSpPr>
        <p:spPr>
          <a:xfrm rot="0">
            <a:off x="2088675" y="2955885"/>
            <a:ext cx="14110650" cy="5791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3499" b="true">
                <a:solidFill>
                  <a:srgbClr val="32478C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  Ứng dụng :</a:t>
            </a:r>
          </a:p>
          <a:p>
            <a:pPr algn="l">
              <a:lnSpc>
                <a:spcPts val="4199"/>
              </a:lnSpc>
            </a:pPr>
          </a:p>
          <a:p>
            <a:pPr algn="l" marL="539749" indent="-269875" lvl="1">
              <a:lnSpc>
                <a:spcPts val="2999"/>
              </a:lnSpc>
              <a:buFont typeface="Arial"/>
              <a:buChar char="•"/>
            </a:pPr>
            <a:r>
              <a:rPr lang="en-US" b="true" sz="2499">
                <a:solidFill>
                  <a:srgbClr val="32478C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Hệ thống có thể hoạt động được ở các vùng bão lũ và các vùng mất điện mà con người không thể trực tiếp đến để thực hiện công tác cứu hộ.</a:t>
            </a:r>
          </a:p>
          <a:p>
            <a:pPr algn="l">
              <a:lnSpc>
                <a:spcPts val="2999"/>
              </a:lnSpc>
            </a:pPr>
          </a:p>
          <a:p>
            <a:pPr algn="l">
              <a:lnSpc>
                <a:spcPts val="4199"/>
              </a:lnSpc>
            </a:pPr>
            <a:r>
              <a:rPr lang="en-US" sz="3499" b="true">
                <a:solidFill>
                  <a:srgbClr val="32478C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  </a:t>
            </a:r>
            <a:r>
              <a:rPr lang="en-US" sz="3499" b="true">
                <a:solidFill>
                  <a:srgbClr val="32478C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Hướng phát triển :</a:t>
            </a:r>
          </a:p>
          <a:p>
            <a:pPr algn="l">
              <a:lnSpc>
                <a:spcPts val="4199"/>
              </a:lnSpc>
            </a:pPr>
          </a:p>
          <a:p>
            <a:pPr algn="l" marL="539749" indent="-269875" lvl="1">
              <a:lnSpc>
                <a:spcPts val="2999"/>
              </a:lnSpc>
              <a:buFont typeface="Arial"/>
              <a:buChar char="•"/>
            </a:pPr>
            <a:r>
              <a:rPr lang="en-US" b="true" sz="2499">
                <a:solidFill>
                  <a:srgbClr val="32478C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Hệ thống có thể được cải thiện hơn bằng việc nâng cấp bộ vi xử lý đời mới hơn, có thể thao tác nhiều tác vụ.</a:t>
            </a:r>
          </a:p>
          <a:p>
            <a:pPr algn="l">
              <a:lnSpc>
                <a:spcPts val="2999"/>
              </a:lnSpc>
            </a:pPr>
          </a:p>
          <a:p>
            <a:pPr algn="l" marL="539749" indent="-269875" lvl="1">
              <a:lnSpc>
                <a:spcPts val="2999"/>
              </a:lnSpc>
              <a:buFont typeface="Arial"/>
              <a:buChar char="•"/>
            </a:pPr>
            <a:r>
              <a:rPr lang="en-US" b="true" sz="2499">
                <a:solidFill>
                  <a:srgbClr val="32478C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Phát triển chức năng truyền video thời gian thực bằng cách tăng khung hình chụp ảnh lên 30 fps để đảm bảo độ mượt.</a:t>
            </a:r>
          </a:p>
          <a:p>
            <a:pPr algn="l">
              <a:lnSpc>
                <a:spcPts val="2999"/>
              </a:lnSpc>
            </a:pPr>
          </a:p>
          <a:p>
            <a:pPr algn="l">
              <a:lnSpc>
                <a:spcPts val="2879"/>
              </a:lnSpc>
            </a:pP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2478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14731798" y="-1679906"/>
            <a:ext cx="4326818" cy="4759500"/>
          </a:xfrm>
          <a:custGeom>
            <a:avLst/>
            <a:gdLst/>
            <a:ahLst/>
            <a:cxnLst/>
            <a:rect r="r" b="b" t="t" l="l"/>
            <a:pathLst>
              <a:path h="4759500" w="4326818">
                <a:moveTo>
                  <a:pt x="0" y="0"/>
                </a:moveTo>
                <a:lnTo>
                  <a:pt x="4326819" y="0"/>
                </a:lnTo>
                <a:lnTo>
                  <a:pt x="4326819" y="4759501"/>
                </a:lnTo>
                <a:lnTo>
                  <a:pt x="0" y="47595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932005" y="-487538"/>
            <a:ext cx="3625935" cy="4103424"/>
          </a:xfrm>
          <a:custGeom>
            <a:avLst/>
            <a:gdLst/>
            <a:ahLst/>
            <a:cxnLst/>
            <a:rect r="r" b="b" t="t" l="l"/>
            <a:pathLst>
              <a:path h="4103424" w="3625935">
                <a:moveTo>
                  <a:pt x="0" y="0"/>
                </a:moveTo>
                <a:lnTo>
                  <a:pt x="3625935" y="0"/>
                </a:lnTo>
                <a:lnTo>
                  <a:pt x="3625935" y="4103424"/>
                </a:lnTo>
                <a:lnTo>
                  <a:pt x="0" y="41034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511281" y="7414437"/>
            <a:ext cx="4238562" cy="3460208"/>
          </a:xfrm>
          <a:custGeom>
            <a:avLst/>
            <a:gdLst/>
            <a:ahLst/>
            <a:cxnLst/>
            <a:rect r="r" b="b" t="t" l="l"/>
            <a:pathLst>
              <a:path h="3460208" w="4238562">
                <a:moveTo>
                  <a:pt x="0" y="0"/>
                </a:moveTo>
                <a:lnTo>
                  <a:pt x="4238562" y="0"/>
                </a:lnTo>
                <a:lnTo>
                  <a:pt x="4238562" y="3460208"/>
                </a:lnTo>
                <a:lnTo>
                  <a:pt x="0" y="346020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1367298" y="7213706"/>
            <a:ext cx="4496522" cy="4737715"/>
          </a:xfrm>
          <a:custGeom>
            <a:avLst/>
            <a:gdLst/>
            <a:ahLst/>
            <a:cxnLst/>
            <a:rect r="r" b="b" t="t" l="l"/>
            <a:pathLst>
              <a:path h="4737715" w="4496522">
                <a:moveTo>
                  <a:pt x="0" y="0"/>
                </a:moveTo>
                <a:lnTo>
                  <a:pt x="4496522" y="0"/>
                </a:lnTo>
                <a:lnTo>
                  <a:pt x="4496522" y="4737715"/>
                </a:lnTo>
                <a:lnTo>
                  <a:pt x="0" y="473771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3302392" y="1648270"/>
            <a:ext cx="11683216" cy="5571694"/>
            <a:chOff x="0" y="0"/>
            <a:chExt cx="15577621" cy="7428925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13611" y="1195553"/>
              <a:ext cx="15564010" cy="62236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18720"/>
                </a:lnSpc>
                <a:spcBef>
                  <a:spcPct val="0"/>
                </a:spcBef>
              </a:pPr>
              <a:r>
                <a:rPr lang="en-US" sz="14400">
                  <a:solidFill>
                    <a:srgbClr val="FFFFFF"/>
                  </a:solidFill>
                  <a:latin typeface="Sigmar One"/>
                  <a:ea typeface="Sigmar One"/>
                  <a:cs typeface="Sigmar One"/>
                  <a:sym typeface="Sigmar One"/>
                </a:rPr>
                <a:t>THANKS YOU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-76200"/>
              <a:ext cx="15564010" cy="6858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200"/>
                </a:lnSpc>
              </a:pP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1D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820134" y="-3086951"/>
            <a:ext cx="5617623" cy="5423559"/>
          </a:xfrm>
          <a:custGeom>
            <a:avLst/>
            <a:gdLst/>
            <a:ahLst/>
            <a:cxnLst/>
            <a:rect r="r" b="b" t="t" l="l"/>
            <a:pathLst>
              <a:path h="5423559" w="5617623">
                <a:moveTo>
                  <a:pt x="0" y="0"/>
                </a:moveTo>
                <a:lnTo>
                  <a:pt x="5617623" y="0"/>
                </a:lnTo>
                <a:lnTo>
                  <a:pt x="5617623" y="5423560"/>
                </a:lnTo>
                <a:lnTo>
                  <a:pt x="0" y="54235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699035" y="7519411"/>
            <a:ext cx="6757048" cy="6388482"/>
          </a:xfrm>
          <a:custGeom>
            <a:avLst/>
            <a:gdLst/>
            <a:ahLst/>
            <a:cxnLst/>
            <a:rect r="r" b="b" t="t" l="l"/>
            <a:pathLst>
              <a:path h="6388482" w="6757048">
                <a:moveTo>
                  <a:pt x="0" y="0"/>
                </a:moveTo>
                <a:lnTo>
                  <a:pt x="6757048" y="0"/>
                </a:lnTo>
                <a:lnTo>
                  <a:pt x="6757048" y="6388482"/>
                </a:lnTo>
                <a:lnTo>
                  <a:pt x="0" y="638848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504933" y="-3515528"/>
            <a:ext cx="5572982" cy="5015684"/>
          </a:xfrm>
          <a:custGeom>
            <a:avLst/>
            <a:gdLst/>
            <a:ahLst/>
            <a:cxnLst/>
            <a:rect r="r" b="b" t="t" l="l"/>
            <a:pathLst>
              <a:path h="5015684" w="5572982">
                <a:moveTo>
                  <a:pt x="0" y="0"/>
                </a:moveTo>
                <a:lnTo>
                  <a:pt x="5572982" y="0"/>
                </a:lnTo>
                <a:lnTo>
                  <a:pt x="5572982" y="5015684"/>
                </a:lnTo>
                <a:lnTo>
                  <a:pt x="0" y="501568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2147405" y="8102618"/>
            <a:ext cx="4956216" cy="5222067"/>
          </a:xfrm>
          <a:custGeom>
            <a:avLst/>
            <a:gdLst/>
            <a:ahLst/>
            <a:cxnLst/>
            <a:rect r="r" b="b" t="t" l="l"/>
            <a:pathLst>
              <a:path h="5222067" w="4956216">
                <a:moveTo>
                  <a:pt x="0" y="0"/>
                </a:moveTo>
                <a:lnTo>
                  <a:pt x="4956216" y="0"/>
                </a:lnTo>
                <a:lnTo>
                  <a:pt x="4956216" y="5222067"/>
                </a:lnTo>
                <a:lnTo>
                  <a:pt x="0" y="522206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405884" y="1307909"/>
            <a:ext cx="15476233" cy="1714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99"/>
              </a:lnSpc>
              <a:spcBef>
                <a:spcPct val="0"/>
              </a:spcBef>
            </a:pPr>
            <a:r>
              <a:rPr lang="en-US" sz="9000">
                <a:solidFill>
                  <a:srgbClr val="32478C"/>
                </a:solidFill>
                <a:latin typeface="Bungee"/>
                <a:ea typeface="Bungee"/>
                <a:cs typeface="Bungee"/>
                <a:sym typeface="Bungee"/>
              </a:rPr>
              <a:t>Nội dung báo cáo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078053" y="3909754"/>
            <a:ext cx="12051580" cy="3459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32478C"/>
                </a:solidFill>
                <a:latin typeface="Bungee"/>
                <a:ea typeface="Bungee"/>
                <a:cs typeface="Bungee"/>
                <a:sym typeface="Bungee"/>
              </a:rPr>
              <a:t>I. Giới thiệu đề tài </a:t>
            </a:r>
          </a:p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32478C"/>
                </a:solidFill>
                <a:latin typeface="Bungee"/>
                <a:ea typeface="Bungee"/>
                <a:cs typeface="Bungee"/>
                <a:sym typeface="Bungee"/>
              </a:rPr>
              <a:t>II.</a:t>
            </a:r>
            <a:r>
              <a:rPr lang="en-US" sz="4800">
                <a:solidFill>
                  <a:srgbClr val="32478C"/>
                </a:solidFill>
                <a:latin typeface="Bungee"/>
                <a:ea typeface="Bungee"/>
                <a:cs typeface="Bungee"/>
                <a:sym typeface="Bungee"/>
              </a:rPr>
              <a:t> Cơ sở lý thuyết</a:t>
            </a:r>
          </a:p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32478C"/>
                </a:solidFill>
                <a:latin typeface="Bungee"/>
                <a:ea typeface="Bungee"/>
                <a:cs typeface="Bungee"/>
                <a:sym typeface="Bungee"/>
              </a:rPr>
              <a:t>III.</a:t>
            </a:r>
            <a:r>
              <a:rPr lang="en-US" sz="4800">
                <a:solidFill>
                  <a:srgbClr val="32478C"/>
                </a:solidFill>
                <a:latin typeface="Bungee"/>
                <a:ea typeface="Bungee"/>
                <a:cs typeface="Bungee"/>
                <a:sym typeface="Bungee"/>
              </a:rPr>
              <a:t> thiết kế hệ thống</a:t>
            </a:r>
          </a:p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32478C"/>
                </a:solidFill>
                <a:latin typeface="Bungee"/>
                <a:ea typeface="Bungee"/>
                <a:cs typeface="Bungee"/>
                <a:sym typeface="Bungee"/>
              </a:rPr>
              <a:t>IV.</a:t>
            </a:r>
            <a:r>
              <a:rPr lang="en-US" sz="4800">
                <a:solidFill>
                  <a:srgbClr val="32478C"/>
                </a:solidFill>
                <a:latin typeface="Bungee"/>
                <a:ea typeface="Bungee"/>
                <a:cs typeface="Bungee"/>
                <a:sym typeface="Bungee"/>
              </a:rPr>
              <a:t> thi công hệ thống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1D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820134" y="-3086951"/>
            <a:ext cx="5617623" cy="5423559"/>
          </a:xfrm>
          <a:custGeom>
            <a:avLst/>
            <a:gdLst/>
            <a:ahLst/>
            <a:cxnLst/>
            <a:rect r="r" b="b" t="t" l="l"/>
            <a:pathLst>
              <a:path h="5423559" w="5617623">
                <a:moveTo>
                  <a:pt x="0" y="0"/>
                </a:moveTo>
                <a:lnTo>
                  <a:pt x="5617623" y="0"/>
                </a:lnTo>
                <a:lnTo>
                  <a:pt x="5617623" y="5423560"/>
                </a:lnTo>
                <a:lnTo>
                  <a:pt x="0" y="54235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699035" y="7519411"/>
            <a:ext cx="6757048" cy="6388482"/>
          </a:xfrm>
          <a:custGeom>
            <a:avLst/>
            <a:gdLst/>
            <a:ahLst/>
            <a:cxnLst/>
            <a:rect r="r" b="b" t="t" l="l"/>
            <a:pathLst>
              <a:path h="6388482" w="6757048">
                <a:moveTo>
                  <a:pt x="0" y="0"/>
                </a:moveTo>
                <a:lnTo>
                  <a:pt x="6757048" y="0"/>
                </a:lnTo>
                <a:lnTo>
                  <a:pt x="6757048" y="6388482"/>
                </a:lnTo>
                <a:lnTo>
                  <a:pt x="0" y="638848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504933" y="-3515528"/>
            <a:ext cx="5572982" cy="5015684"/>
          </a:xfrm>
          <a:custGeom>
            <a:avLst/>
            <a:gdLst/>
            <a:ahLst/>
            <a:cxnLst/>
            <a:rect r="r" b="b" t="t" l="l"/>
            <a:pathLst>
              <a:path h="5015684" w="5572982">
                <a:moveTo>
                  <a:pt x="0" y="0"/>
                </a:moveTo>
                <a:lnTo>
                  <a:pt x="5572982" y="0"/>
                </a:lnTo>
                <a:lnTo>
                  <a:pt x="5572982" y="5015684"/>
                </a:lnTo>
                <a:lnTo>
                  <a:pt x="0" y="501568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2147405" y="8102618"/>
            <a:ext cx="4956216" cy="5222067"/>
          </a:xfrm>
          <a:custGeom>
            <a:avLst/>
            <a:gdLst/>
            <a:ahLst/>
            <a:cxnLst/>
            <a:rect r="r" b="b" t="t" l="l"/>
            <a:pathLst>
              <a:path h="5222067" w="4956216">
                <a:moveTo>
                  <a:pt x="0" y="0"/>
                </a:moveTo>
                <a:lnTo>
                  <a:pt x="4956216" y="0"/>
                </a:lnTo>
                <a:lnTo>
                  <a:pt x="4956216" y="5222067"/>
                </a:lnTo>
                <a:lnTo>
                  <a:pt x="0" y="522206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805997" y="3314700"/>
            <a:ext cx="8676006" cy="3314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99"/>
              </a:lnSpc>
              <a:spcBef>
                <a:spcPct val="0"/>
              </a:spcBef>
            </a:pPr>
            <a:r>
              <a:rPr lang="en-US" sz="9000">
                <a:solidFill>
                  <a:srgbClr val="32478C"/>
                </a:solidFill>
                <a:latin typeface="Bungee"/>
                <a:ea typeface="Bungee"/>
                <a:cs typeface="Bungee"/>
                <a:sym typeface="Bungee"/>
              </a:rPr>
              <a:t>I. Giới thiệu đề tài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BE2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028700" y="2847648"/>
            <a:ext cx="9316713" cy="6410652"/>
          </a:xfrm>
          <a:prstGeom prst="rect">
            <a:avLst/>
          </a:prstGeom>
          <a:solidFill>
            <a:srgbClr val="FFFFFF"/>
          </a:solidFill>
        </p:spPr>
      </p:sp>
      <p:sp>
        <p:nvSpPr>
          <p:cNvPr name="Freeform 3" id="3"/>
          <p:cNvSpPr/>
          <p:nvPr/>
        </p:nvSpPr>
        <p:spPr>
          <a:xfrm flipH="false" flipV="false" rot="0">
            <a:off x="10991170" y="3209824"/>
            <a:ext cx="7040993" cy="6048476"/>
          </a:xfrm>
          <a:custGeom>
            <a:avLst/>
            <a:gdLst/>
            <a:ahLst/>
            <a:cxnLst/>
            <a:rect r="r" b="b" t="t" l="l"/>
            <a:pathLst>
              <a:path h="6048476" w="7040993">
                <a:moveTo>
                  <a:pt x="0" y="0"/>
                </a:moveTo>
                <a:lnTo>
                  <a:pt x="7040992" y="0"/>
                </a:lnTo>
                <a:lnTo>
                  <a:pt x="7040992" y="6048476"/>
                </a:lnTo>
                <a:lnTo>
                  <a:pt x="0" y="60484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8771" r="-3633" b="-21961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617464" y="-2051712"/>
            <a:ext cx="3625935" cy="4103424"/>
          </a:xfrm>
          <a:custGeom>
            <a:avLst/>
            <a:gdLst/>
            <a:ahLst/>
            <a:cxnLst/>
            <a:rect r="r" b="b" t="t" l="l"/>
            <a:pathLst>
              <a:path h="4103424" w="3625935">
                <a:moveTo>
                  <a:pt x="0" y="0"/>
                </a:moveTo>
                <a:lnTo>
                  <a:pt x="3625935" y="0"/>
                </a:lnTo>
                <a:lnTo>
                  <a:pt x="3625935" y="4103424"/>
                </a:lnTo>
                <a:lnTo>
                  <a:pt x="0" y="410342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991170" y="3209824"/>
            <a:ext cx="7040993" cy="6048476"/>
          </a:xfrm>
          <a:custGeom>
            <a:avLst/>
            <a:gdLst/>
            <a:ahLst/>
            <a:cxnLst/>
            <a:rect r="r" b="b" t="t" l="l"/>
            <a:pathLst>
              <a:path h="6048476" w="7040993">
                <a:moveTo>
                  <a:pt x="0" y="0"/>
                </a:moveTo>
                <a:lnTo>
                  <a:pt x="7040992" y="0"/>
                </a:lnTo>
                <a:lnTo>
                  <a:pt x="7040992" y="6048476"/>
                </a:lnTo>
                <a:lnTo>
                  <a:pt x="0" y="604847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3127" t="0" r="-3127" b="-3697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1095375"/>
            <a:ext cx="11528701" cy="11388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717"/>
              </a:lnSpc>
              <a:spcBef>
                <a:spcPct val="0"/>
              </a:spcBef>
            </a:pPr>
            <a:r>
              <a:rPr lang="en-US" sz="7925">
                <a:solidFill>
                  <a:srgbClr val="32478C"/>
                </a:solidFill>
                <a:latin typeface="Sigmar One"/>
                <a:ea typeface="Sigmar One"/>
                <a:cs typeface="Sigmar One"/>
                <a:sym typeface="Sigmar One"/>
              </a:rPr>
              <a:t>GIỚI THIỆU ĐỀ TÀI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00215" y="3633737"/>
            <a:ext cx="8973683" cy="5200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99"/>
              </a:lnSpc>
            </a:pPr>
            <a:r>
              <a:rPr lang="en-US" sz="2499">
                <a:solidFill>
                  <a:srgbClr val="32478C"/>
                </a:solidFill>
                <a:latin typeface="Noto Serif"/>
                <a:ea typeface="Noto Serif"/>
                <a:cs typeface="Noto Serif"/>
                <a:sym typeface="Noto Serif"/>
              </a:rPr>
              <a:t>_  </a:t>
            </a:r>
            <a:r>
              <a:rPr lang="en-US" sz="2499" b="true">
                <a:solidFill>
                  <a:srgbClr val="32478C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Sử dụng drone kết nối qua mạng để cứu hộ tại khu</a:t>
            </a:r>
          </a:p>
          <a:p>
            <a:pPr algn="l">
              <a:lnSpc>
                <a:spcPts val="2999"/>
              </a:lnSpc>
            </a:pPr>
            <a:r>
              <a:rPr lang="en-US" sz="2499" b="true">
                <a:solidFill>
                  <a:srgbClr val="32478C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    vực nước sâu.</a:t>
            </a:r>
          </a:p>
          <a:p>
            <a:pPr algn="l">
              <a:lnSpc>
                <a:spcPts val="2999"/>
              </a:lnSpc>
            </a:pPr>
          </a:p>
          <a:p>
            <a:pPr algn="l">
              <a:lnSpc>
                <a:spcPts val="2999"/>
              </a:lnSpc>
            </a:pPr>
            <a:r>
              <a:rPr lang="en-US" sz="2499" b="true">
                <a:solidFill>
                  <a:srgbClr val="32478C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_  Hỗ trợ kịp thời các tình huống đuối nước bằng cách</a:t>
            </a:r>
          </a:p>
          <a:p>
            <a:pPr algn="l">
              <a:lnSpc>
                <a:spcPts val="2999"/>
              </a:lnSpc>
            </a:pPr>
            <a:r>
              <a:rPr lang="en-US" sz="2499" b="true">
                <a:solidFill>
                  <a:srgbClr val="32478C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    vận chuyển và thả áo phao.</a:t>
            </a:r>
          </a:p>
          <a:p>
            <a:pPr algn="l">
              <a:lnSpc>
                <a:spcPts val="2999"/>
              </a:lnSpc>
            </a:pPr>
          </a:p>
          <a:p>
            <a:pPr algn="l">
              <a:lnSpc>
                <a:spcPts val="2999"/>
              </a:lnSpc>
            </a:pPr>
            <a:r>
              <a:rPr lang="en-US" sz="2499" b="true">
                <a:solidFill>
                  <a:srgbClr val="32478C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_  Drone được điều khiển từ xa , cho phép vận hành từ</a:t>
            </a:r>
          </a:p>
          <a:p>
            <a:pPr algn="l">
              <a:lnSpc>
                <a:spcPts val="2999"/>
              </a:lnSpc>
            </a:pPr>
            <a:r>
              <a:rPr lang="en-US" sz="2499" b="true">
                <a:solidFill>
                  <a:srgbClr val="32478C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    bất kỳ đâu.</a:t>
            </a:r>
          </a:p>
          <a:p>
            <a:pPr algn="l">
              <a:lnSpc>
                <a:spcPts val="2999"/>
              </a:lnSpc>
            </a:pPr>
          </a:p>
          <a:p>
            <a:pPr algn="l">
              <a:lnSpc>
                <a:spcPts val="2999"/>
              </a:lnSpc>
            </a:pPr>
            <a:r>
              <a:rPr lang="en-US" sz="2499" b="true">
                <a:solidFill>
                  <a:srgbClr val="32478C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_  Phản ứng nhanh khi có tín hiệu báo động, di chuyển</a:t>
            </a:r>
          </a:p>
          <a:p>
            <a:pPr algn="l">
              <a:lnSpc>
                <a:spcPts val="2999"/>
              </a:lnSpc>
            </a:pPr>
            <a:r>
              <a:rPr lang="en-US" sz="2499" b="true">
                <a:solidFill>
                  <a:srgbClr val="32478C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    đến hiện trường và thả áo phao hỗ trợ nạn nhân.</a:t>
            </a:r>
          </a:p>
          <a:p>
            <a:pPr algn="l">
              <a:lnSpc>
                <a:spcPts val="2999"/>
              </a:lnSpc>
            </a:pPr>
          </a:p>
          <a:p>
            <a:pPr algn="l">
              <a:lnSpc>
                <a:spcPts val="2999"/>
              </a:lnSpc>
            </a:pPr>
            <a:r>
              <a:rPr lang="en-US" sz="2499" b="true">
                <a:solidFill>
                  <a:srgbClr val="32478C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_  Khả năng phản ứng nhanh chóng, hỗ trợ trong các</a:t>
            </a:r>
          </a:p>
          <a:p>
            <a:pPr algn="l">
              <a:lnSpc>
                <a:spcPts val="2999"/>
              </a:lnSpc>
            </a:pPr>
            <a:r>
              <a:rPr lang="en-US" b="true" sz="2499">
                <a:solidFill>
                  <a:srgbClr val="32478C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    tình huống khẩn cấp.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1D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820134" y="-3086951"/>
            <a:ext cx="5617623" cy="5423559"/>
          </a:xfrm>
          <a:custGeom>
            <a:avLst/>
            <a:gdLst/>
            <a:ahLst/>
            <a:cxnLst/>
            <a:rect r="r" b="b" t="t" l="l"/>
            <a:pathLst>
              <a:path h="5423559" w="5617623">
                <a:moveTo>
                  <a:pt x="0" y="0"/>
                </a:moveTo>
                <a:lnTo>
                  <a:pt x="5617623" y="0"/>
                </a:lnTo>
                <a:lnTo>
                  <a:pt x="5617623" y="5423560"/>
                </a:lnTo>
                <a:lnTo>
                  <a:pt x="0" y="54235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699035" y="7519411"/>
            <a:ext cx="6757048" cy="6388482"/>
          </a:xfrm>
          <a:custGeom>
            <a:avLst/>
            <a:gdLst/>
            <a:ahLst/>
            <a:cxnLst/>
            <a:rect r="r" b="b" t="t" l="l"/>
            <a:pathLst>
              <a:path h="6388482" w="6757048">
                <a:moveTo>
                  <a:pt x="0" y="0"/>
                </a:moveTo>
                <a:lnTo>
                  <a:pt x="6757048" y="0"/>
                </a:lnTo>
                <a:lnTo>
                  <a:pt x="6757048" y="6388482"/>
                </a:lnTo>
                <a:lnTo>
                  <a:pt x="0" y="638848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504933" y="-3515528"/>
            <a:ext cx="5572982" cy="5015684"/>
          </a:xfrm>
          <a:custGeom>
            <a:avLst/>
            <a:gdLst/>
            <a:ahLst/>
            <a:cxnLst/>
            <a:rect r="r" b="b" t="t" l="l"/>
            <a:pathLst>
              <a:path h="5015684" w="5572982">
                <a:moveTo>
                  <a:pt x="0" y="0"/>
                </a:moveTo>
                <a:lnTo>
                  <a:pt x="5572982" y="0"/>
                </a:lnTo>
                <a:lnTo>
                  <a:pt x="5572982" y="5015684"/>
                </a:lnTo>
                <a:lnTo>
                  <a:pt x="0" y="501568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2147405" y="8102618"/>
            <a:ext cx="4956216" cy="5222067"/>
          </a:xfrm>
          <a:custGeom>
            <a:avLst/>
            <a:gdLst/>
            <a:ahLst/>
            <a:cxnLst/>
            <a:rect r="r" b="b" t="t" l="l"/>
            <a:pathLst>
              <a:path h="5222067" w="4956216">
                <a:moveTo>
                  <a:pt x="0" y="0"/>
                </a:moveTo>
                <a:lnTo>
                  <a:pt x="4956216" y="0"/>
                </a:lnTo>
                <a:lnTo>
                  <a:pt x="4956216" y="5222067"/>
                </a:lnTo>
                <a:lnTo>
                  <a:pt x="0" y="522206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316598" y="3314700"/>
            <a:ext cx="7654804" cy="3314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32478C"/>
                </a:solidFill>
                <a:latin typeface="Bungee"/>
                <a:ea typeface="Bungee"/>
                <a:cs typeface="Bungee"/>
                <a:sym typeface="Bungee"/>
              </a:rPr>
              <a:t>II. Cơ sở </a:t>
            </a:r>
          </a:p>
          <a:p>
            <a:pPr algn="ctr">
              <a:lnSpc>
                <a:spcPts val="12599"/>
              </a:lnSpc>
              <a:spcBef>
                <a:spcPct val="0"/>
              </a:spcBef>
            </a:pPr>
            <a:r>
              <a:rPr lang="en-US" sz="9000">
                <a:solidFill>
                  <a:srgbClr val="32478C"/>
                </a:solidFill>
                <a:latin typeface="Bungee"/>
                <a:ea typeface="Bungee"/>
                <a:cs typeface="Bungee"/>
                <a:sym typeface="Bungee"/>
              </a:rPr>
              <a:t>lý thuyết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BE2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9144000" y="2885676"/>
            <a:ext cx="8475724" cy="6372624"/>
          </a:xfrm>
          <a:prstGeom prst="rect">
            <a:avLst/>
          </a:prstGeom>
          <a:solidFill>
            <a:srgbClr val="FFFFFF"/>
          </a:solidFill>
        </p:spPr>
      </p:sp>
      <p:sp>
        <p:nvSpPr>
          <p:cNvPr name="Freeform 3" id="3"/>
          <p:cNvSpPr/>
          <p:nvPr/>
        </p:nvSpPr>
        <p:spPr>
          <a:xfrm flipH="false" flipV="false" rot="0">
            <a:off x="15602821" y="7633825"/>
            <a:ext cx="4496522" cy="4737715"/>
          </a:xfrm>
          <a:custGeom>
            <a:avLst/>
            <a:gdLst/>
            <a:ahLst/>
            <a:cxnLst/>
            <a:rect r="r" b="b" t="t" l="l"/>
            <a:pathLst>
              <a:path h="4737715" w="4496522">
                <a:moveTo>
                  <a:pt x="0" y="0"/>
                </a:moveTo>
                <a:lnTo>
                  <a:pt x="4496522" y="0"/>
                </a:lnTo>
                <a:lnTo>
                  <a:pt x="4496522" y="4737715"/>
                </a:lnTo>
                <a:lnTo>
                  <a:pt x="0" y="47377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25265" y="3561471"/>
            <a:ext cx="8716417" cy="5696829"/>
          </a:xfrm>
          <a:custGeom>
            <a:avLst/>
            <a:gdLst/>
            <a:ahLst/>
            <a:cxnLst/>
            <a:rect r="r" b="b" t="t" l="l"/>
            <a:pathLst>
              <a:path h="5696829" w="8716417">
                <a:moveTo>
                  <a:pt x="0" y="0"/>
                </a:moveTo>
                <a:lnTo>
                  <a:pt x="8716417" y="0"/>
                </a:lnTo>
                <a:lnTo>
                  <a:pt x="8716417" y="5696829"/>
                </a:lnTo>
                <a:lnTo>
                  <a:pt x="0" y="569682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9724" t="0" r="-4562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569469" y="1095375"/>
            <a:ext cx="11149061" cy="11388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717"/>
              </a:lnSpc>
              <a:spcBef>
                <a:spcPct val="0"/>
              </a:spcBef>
            </a:pPr>
            <a:r>
              <a:rPr lang="en-US" sz="7925">
                <a:solidFill>
                  <a:srgbClr val="32478C"/>
                </a:solidFill>
                <a:latin typeface="Sigmar One"/>
                <a:ea typeface="Sigmar One"/>
                <a:cs typeface="Sigmar One"/>
                <a:sym typeface="Sigmar One"/>
              </a:rPr>
              <a:t>1. Tìm hiểu IoT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324212" y="4033724"/>
            <a:ext cx="8115300" cy="3705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9" indent="-269875" lvl="1">
              <a:lnSpc>
                <a:spcPts val="2999"/>
              </a:lnSpc>
              <a:buFont typeface="Arial"/>
              <a:buChar char="•"/>
            </a:pPr>
            <a:r>
              <a:rPr lang="en-US" b="true" sz="2499">
                <a:solidFill>
                  <a:srgbClr val="32478C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Internet of Things (IoT) có nghĩa là vạn vật kết nối.</a:t>
            </a:r>
          </a:p>
          <a:p>
            <a:pPr algn="l">
              <a:lnSpc>
                <a:spcPts val="2999"/>
              </a:lnSpc>
            </a:pPr>
          </a:p>
          <a:p>
            <a:pPr algn="l" marL="539749" indent="-269875" lvl="1">
              <a:lnSpc>
                <a:spcPts val="2999"/>
              </a:lnSpc>
              <a:buFont typeface="Arial"/>
              <a:buChar char="•"/>
            </a:pPr>
            <a:r>
              <a:rPr lang="en-US" b="true" sz="2499">
                <a:solidFill>
                  <a:srgbClr val="32478C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IoT là một loại nền tảng giúp kết nối tất cả các thiết bị với nhau thông qua các phần mềm công nghệ.</a:t>
            </a:r>
          </a:p>
          <a:p>
            <a:pPr algn="l">
              <a:lnSpc>
                <a:spcPts val="2999"/>
              </a:lnSpc>
            </a:pPr>
          </a:p>
          <a:p>
            <a:pPr algn="l" marL="539749" indent="-269875" lvl="1">
              <a:lnSpc>
                <a:spcPts val="2999"/>
              </a:lnSpc>
              <a:buFont typeface="Arial"/>
              <a:buChar char="•"/>
            </a:pPr>
            <a:r>
              <a:rPr lang="en-US" b="true" sz="2499">
                <a:solidFill>
                  <a:srgbClr val="32478C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IoT mang lại cho con người cuộc sống tiện ích hơn, tiết kiệm thời gian, dễ dàng quản lý,...</a:t>
            </a:r>
          </a:p>
          <a:p>
            <a:pPr algn="l">
              <a:lnSpc>
                <a:spcPts val="2879"/>
              </a:lnSpc>
            </a:pP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5617464" y="-2051712"/>
            <a:ext cx="3625935" cy="4103424"/>
          </a:xfrm>
          <a:custGeom>
            <a:avLst/>
            <a:gdLst/>
            <a:ahLst/>
            <a:cxnLst/>
            <a:rect r="r" b="b" t="t" l="l"/>
            <a:pathLst>
              <a:path h="4103424" w="3625935">
                <a:moveTo>
                  <a:pt x="0" y="0"/>
                </a:moveTo>
                <a:lnTo>
                  <a:pt x="3625935" y="0"/>
                </a:lnTo>
                <a:lnTo>
                  <a:pt x="3625935" y="4103424"/>
                </a:lnTo>
                <a:lnTo>
                  <a:pt x="0" y="410342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BE2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9144000" y="2885676"/>
            <a:ext cx="8475724" cy="6372624"/>
          </a:xfrm>
          <a:prstGeom prst="rect">
            <a:avLst/>
          </a:prstGeom>
          <a:solidFill>
            <a:srgbClr val="FFFFFF"/>
          </a:solidFill>
        </p:spPr>
      </p:sp>
      <p:sp>
        <p:nvSpPr>
          <p:cNvPr name="Freeform 3" id="3"/>
          <p:cNvSpPr/>
          <p:nvPr/>
        </p:nvSpPr>
        <p:spPr>
          <a:xfrm flipH="false" flipV="false" rot="0">
            <a:off x="15602821" y="7633825"/>
            <a:ext cx="4496522" cy="4737715"/>
          </a:xfrm>
          <a:custGeom>
            <a:avLst/>
            <a:gdLst/>
            <a:ahLst/>
            <a:cxnLst/>
            <a:rect r="r" b="b" t="t" l="l"/>
            <a:pathLst>
              <a:path h="4737715" w="4496522">
                <a:moveTo>
                  <a:pt x="0" y="0"/>
                </a:moveTo>
                <a:lnTo>
                  <a:pt x="4496522" y="0"/>
                </a:lnTo>
                <a:lnTo>
                  <a:pt x="4496522" y="4737715"/>
                </a:lnTo>
                <a:lnTo>
                  <a:pt x="0" y="47377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25265" y="3561471"/>
            <a:ext cx="8742795" cy="5696829"/>
          </a:xfrm>
          <a:custGeom>
            <a:avLst/>
            <a:gdLst/>
            <a:ahLst/>
            <a:cxnLst/>
            <a:rect r="r" b="b" t="t" l="l"/>
            <a:pathLst>
              <a:path h="5696829" w="8742795">
                <a:moveTo>
                  <a:pt x="0" y="0"/>
                </a:moveTo>
                <a:lnTo>
                  <a:pt x="8742795" y="0"/>
                </a:lnTo>
                <a:lnTo>
                  <a:pt x="8742795" y="5696829"/>
                </a:lnTo>
                <a:lnTo>
                  <a:pt x="0" y="569682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902" r="-1374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569469" y="1095375"/>
            <a:ext cx="11149061" cy="11388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717"/>
              </a:lnSpc>
              <a:spcBef>
                <a:spcPct val="0"/>
              </a:spcBef>
            </a:pPr>
            <a:r>
              <a:rPr lang="en-US" sz="7925">
                <a:solidFill>
                  <a:srgbClr val="32478C"/>
                </a:solidFill>
                <a:latin typeface="Sigmar One"/>
                <a:ea typeface="Sigmar One"/>
                <a:cs typeface="Sigmar One"/>
                <a:sym typeface="Sigmar One"/>
              </a:rPr>
              <a:t>2. Giao thức MQTT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324212" y="3402982"/>
            <a:ext cx="8115300" cy="519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9" indent="-269875" lvl="1">
              <a:lnSpc>
                <a:spcPts val="2999"/>
              </a:lnSpc>
              <a:buFont typeface="Arial"/>
              <a:buChar char="•"/>
            </a:pPr>
            <a:r>
              <a:rPr lang="en-US" b="true" sz="2499">
                <a:solidFill>
                  <a:srgbClr val="32478C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MQTT là giao thức nhắn tin dựa trên tiêu chuẩn dùng cho giao tiếp máy với máy</a:t>
            </a:r>
          </a:p>
          <a:p>
            <a:pPr algn="l">
              <a:lnSpc>
                <a:spcPts val="2999"/>
              </a:lnSpc>
            </a:pPr>
          </a:p>
          <a:p>
            <a:pPr algn="l" marL="539749" indent="-269875" lvl="1">
              <a:lnSpc>
                <a:spcPts val="2999"/>
              </a:lnSpc>
              <a:buFont typeface="Arial"/>
              <a:buChar char="•"/>
            </a:pPr>
            <a:r>
              <a:rPr lang="en-US" b="true" sz="2499">
                <a:solidFill>
                  <a:srgbClr val="32478C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Sử dụng các cảm biến thông minh, thiết bị đeo, và thiết bị IoT để truyền nhận dữ liệu qua mạng có băng thông hạn chế.</a:t>
            </a:r>
          </a:p>
          <a:p>
            <a:pPr algn="l">
              <a:lnSpc>
                <a:spcPts val="2999"/>
              </a:lnSpc>
            </a:pPr>
          </a:p>
          <a:p>
            <a:pPr algn="l" marL="539749" indent="-269875" lvl="1">
              <a:lnSpc>
                <a:spcPts val="2999"/>
              </a:lnSpc>
              <a:buFont typeface="Arial"/>
              <a:buChar char="•"/>
            </a:pPr>
            <a:r>
              <a:rPr lang="en-US" b="true" sz="2499">
                <a:solidFill>
                  <a:srgbClr val="32478C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Dễ triển khai và truyền dữ liệu IoT hiệu quả.</a:t>
            </a:r>
          </a:p>
          <a:p>
            <a:pPr algn="l">
              <a:lnSpc>
                <a:spcPts val="2999"/>
              </a:lnSpc>
            </a:pPr>
          </a:p>
          <a:p>
            <a:pPr algn="l" marL="539749" indent="-269875" lvl="1">
              <a:lnSpc>
                <a:spcPts val="2999"/>
              </a:lnSpc>
              <a:buFont typeface="Arial"/>
              <a:buChar char="•"/>
            </a:pPr>
            <a:r>
              <a:rPr lang="en-US" b="true" sz="2499">
                <a:solidFill>
                  <a:srgbClr val="32478C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Hỗ trợ nhắn tin giữa thiết bị đến đám mây và từ đám mây về thiết bị.</a:t>
            </a:r>
          </a:p>
          <a:p>
            <a:pPr algn="l">
              <a:lnSpc>
                <a:spcPts val="2999"/>
              </a:lnSpc>
            </a:pPr>
          </a:p>
          <a:p>
            <a:pPr algn="l">
              <a:lnSpc>
                <a:spcPts val="2999"/>
              </a:lnSpc>
            </a:pPr>
          </a:p>
          <a:p>
            <a:pPr algn="l">
              <a:lnSpc>
                <a:spcPts val="2879"/>
              </a:lnSpc>
            </a:pP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5617464" y="-2051712"/>
            <a:ext cx="3625935" cy="4103424"/>
          </a:xfrm>
          <a:custGeom>
            <a:avLst/>
            <a:gdLst/>
            <a:ahLst/>
            <a:cxnLst/>
            <a:rect r="r" b="b" t="t" l="l"/>
            <a:pathLst>
              <a:path h="4103424" w="3625935">
                <a:moveTo>
                  <a:pt x="0" y="0"/>
                </a:moveTo>
                <a:lnTo>
                  <a:pt x="3625935" y="0"/>
                </a:lnTo>
                <a:lnTo>
                  <a:pt x="3625935" y="4103424"/>
                </a:lnTo>
                <a:lnTo>
                  <a:pt x="0" y="410342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BE2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9144000" y="2885676"/>
            <a:ext cx="8475724" cy="6372624"/>
          </a:xfrm>
          <a:prstGeom prst="rect">
            <a:avLst/>
          </a:prstGeom>
          <a:solidFill>
            <a:srgbClr val="FFFFFF"/>
          </a:solidFill>
        </p:spPr>
      </p:sp>
      <p:sp>
        <p:nvSpPr>
          <p:cNvPr name="Freeform 3" id="3"/>
          <p:cNvSpPr/>
          <p:nvPr/>
        </p:nvSpPr>
        <p:spPr>
          <a:xfrm flipH="false" flipV="false" rot="0">
            <a:off x="15602821" y="7633825"/>
            <a:ext cx="4496522" cy="4737715"/>
          </a:xfrm>
          <a:custGeom>
            <a:avLst/>
            <a:gdLst/>
            <a:ahLst/>
            <a:cxnLst/>
            <a:rect r="r" b="b" t="t" l="l"/>
            <a:pathLst>
              <a:path h="4737715" w="4496522">
                <a:moveTo>
                  <a:pt x="0" y="0"/>
                </a:moveTo>
                <a:lnTo>
                  <a:pt x="4496522" y="0"/>
                </a:lnTo>
                <a:lnTo>
                  <a:pt x="4496522" y="4737715"/>
                </a:lnTo>
                <a:lnTo>
                  <a:pt x="0" y="47377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25265" y="3561471"/>
            <a:ext cx="8761681" cy="5696829"/>
          </a:xfrm>
          <a:custGeom>
            <a:avLst/>
            <a:gdLst/>
            <a:ahLst/>
            <a:cxnLst/>
            <a:rect r="r" b="b" t="t" l="l"/>
            <a:pathLst>
              <a:path h="5696829" w="8761681">
                <a:moveTo>
                  <a:pt x="0" y="0"/>
                </a:moveTo>
                <a:lnTo>
                  <a:pt x="8761681" y="0"/>
                </a:lnTo>
                <a:lnTo>
                  <a:pt x="8761681" y="5696829"/>
                </a:lnTo>
                <a:lnTo>
                  <a:pt x="0" y="569682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182" t="0" r="-381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127324" y="1095375"/>
            <a:ext cx="12033351" cy="11388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717"/>
              </a:lnSpc>
              <a:spcBef>
                <a:spcPct val="0"/>
              </a:spcBef>
            </a:pPr>
            <a:r>
              <a:rPr lang="en-US" sz="7925">
                <a:solidFill>
                  <a:srgbClr val="32478C"/>
                </a:solidFill>
                <a:latin typeface="Sigmar One"/>
                <a:ea typeface="Sigmar One"/>
                <a:cs typeface="Sigmar One"/>
                <a:sym typeface="Sigmar One"/>
              </a:rPr>
              <a:t>3. ESP RAINMAKER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324212" y="3402982"/>
            <a:ext cx="8115300" cy="4448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9" indent="-269875" lvl="1">
              <a:lnSpc>
                <a:spcPts val="2999"/>
              </a:lnSpc>
              <a:buFont typeface="Arial"/>
              <a:buChar char="•"/>
            </a:pPr>
            <a:r>
              <a:rPr lang="en-US" b="true" sz="2499">
                <a:solidFill>
                  <a:srgbClr val="32478C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ESP RainMaker là một giải pháp IoT “từ đầu đến cuối” (end-to-end) được phát triển dựa trên kiến trúc serverless của AWS.</a:t>
            </a:r>
          </a:p>
          <a:p>
            <a:pPr algn="l">
              <a:lnSpc>
                <a:spcPts val="2999"/>
              </a:lnSpc>
            </a:pPr>
          </a:p>
          <a:p>
            <a:pPr algn="l" marL="539749" indent="-269875" lvl="1">
              <a:lnSpc>
                <a:spcPts val="2999"/>
              </a:lnSpc>
              <a:buFont typeface="Arial"/>
              <a:buChar char="•"/>
            </a:pPr>
            <a:r>
              <a:rPr lang="en-US" b="true" sz="2499">
                <a:solidFill>
                  <a:srgbClr val="32478C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Cung cấp hạ tầng đám mây (cloud) cho phép kết nối, quản lý và điều khiển các thiết bị IoT.</a:t>
            </a:r>
          </a:p>
          <a:p>
            <a:pPr algn="l">
              <a:lnSpc>
                <a:spcPts val="2999"/>
              </a:lnSpc>
            </a:pPr>
          </a:p>
          <a:p>
            <a:pPr algn="l" marL="539749" indent="-269875" lvl="1">
              <a:lnSpc>
                <a:spcPts val="2999"/>
              </a:lnSpc>
              <a:buFont typeface="Arial"/>
              <a:buChar char="•"/>
            </a:pPr>
            <a:r>
              <a:rPr lang="en-US" b="true" sz="2499">
                <a:solidFill>
                  <a:srgbClr val="32478C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Triển khai sản phẩm IoT trong thời gian ngắn với chi phí và công sức thấp. </a:t>
            </a:r>
          </a:p>
          <a:p>
            <a:pPr algn="l">
              <a:lnSpc>
                <a:spcPts val="2999"/>
              </a:lnSpc>
            </a:pPr>
          </a:p>
          <a:p>
            <a:pPr algn="l">
              <a:lnSpc>
                <a:spcPts val="2999"/>
              </a:lnSpc>
            </a:pPr>
          </a:p>
          <a:p>
            <a:pPr algn="l">
              <a:lnSpc>
                <a:spcPts val="2879"/>
              </a:lnSpc>
            </a:pP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5617464" y="-2051712"/>
            <a:ext cx="3625935" cy="4103424"/>
          </a:xfrm>
          <a:custGeom>
            <a:avLst/>
            <a:gdLst/>
            <a:ahLst/>
            <a:cxnLst/>
            <a:rect r="r" b="b" t="t" l="l"/>
            <a:pathLst>
              <a:path h="4103424" w="3625935">
                <a:moveTo>
                  <a:pt x="0" y="0"/>
                </a:moveTo>
                <a:lnTo>
                  <a:pt x="3625935" y="0"/>
                </a:lnTo>
                <a:lnTo>
                  <a:pt x="3625935" y="4103424"/>
                </a:lnTo>
                <a:lnTo>
                  <a:pt x="0" y="410342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1D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820134" y="-3086951"/>
            <a:ext cx="5617623" cy="5423559"/>
          </a:xfrm>
          <a:custGeom>
            <a:avLst/>
            <a:gdLst/>
            <a:ahLst/>
            <a:cxnLst/>
            <a:rect r="r" b="b" t="t" l="l"/>
            <a:pathLst>
              <a:path h="5423559" w="5617623">
                <a:moveTo>
                  <a:pt x="0" y="0"/>
                </a:moveTo>
                <a:lnTo>
                  <a:pt x="5617623" y="0"/>
                </a:lnTo>
                <a:lnTo>
                  <a:pt x="5617623" y="5423560"/>
                </a:lnTo>
                <a:lnTo>
                  <a:pt x="0" y="54235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699035" y="7519411"/>
            <a:ext cx="6757048" cy="6388482"/>
          </a:xfrm>
          <a:custGeom>
            <a:avLst/>
            <a:gdLst/>
            <a:ahLst/>
            <a:cxnLst/>
            <a:rect r="r" b="b" t="t" l="l"/>
            <a:pathLst>
              <a:path h="6388482" w="6757048">
                <a:moveTo>
                  <a:pt x="0" y="0"/>
                </a:moveTo>
                <a:lnTo>
                  <a:pt x="6757048" y="0"/>
                </a:lnTo>
                <a:lnTo>
                  <a:pt x="6757048" y="6388482"/>
                </a:lnTo>
                <a:lnTo>
                  <a:pt x="0" y="638848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504933" y="-3515528"/>
            <a:ext cx="5572982" cy="5015684"/>
          </a:xfrm>
          <a:custGeom>
            <a:avLst/>
            <a:gdLst/>
            <a:ahLst/>
            <a:cxnLst/>
            <a:rect r="r" b="b" t="t" l="l"/>
            <a:pathLst>
              <a:path h="5015684" w="5572982">
                <a:moveTo>
                  <a:pt x="0" y="0"/>
                </a:moveTo>
                <a:lnTo>
                  <a:pt x="5572982" y="0"/>
                </a:lnTo>
                <a:lnTo>
                  <a:pt x="5572982" y="5015684"/>
                </a:lnTo>
                <a:lnTo>
                  <a:pt x="0" y="501568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2147405" y="8102618"/>
            <a:ext cx="4956216" cy="5222067"/>
          </a:xfrm>
          <a:custGeom>
            <a:avLst/>
            <a:gdLst/>
            <a:ahLst/>
            <a:cxnLst/>
            <a:rect r="r" b="b" t="t" l="l"/>
            <a:pathLst>
              <a:path h="5222067" w="4956216">
                <a:moveTo>
                  <a:pt x="0" y="0"/>
                </a:moveTo>
                <a:lnTo>
                  <a:pt x="4956216" y="0"/>
                </a:lnTo>
                <a:lnTo>
                  <a:pt x="4956216" y="5222067"/>
                </a:lnTo>
                <a:lnTo>
                  <a:pt x="0" y="522206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858559" y="3314700"/>
            <a:ext cx="8570882" cy="3314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32478C"/>
                </a:solidFill>
                <a:latin typeface="Bungee"/>
                <a:ea typeface="Bungee"/>
                <a:cs typeface="Bungee"/>
                <a:sym typeface="Bungee"/>
              </a:rPr>
              <a:t>III. Thiết kế </a:t>
            </a:r>
          </a:p>
          <a:p>
            <a:pPr algn="ctr">
              <a:lnSpc>
                <a:spcPts val="12599"/>
              </a:lnSpc>
              <a:spcBef>
                <a:spcPct val="0"/>
              </a:spcBef>
            </a:pPr>
            <a:r>
              <a:rPr lang="en-US" sz="9000">
                <a:solidFill>
                  <a:srgbClr val="32478C"/>
                </a:solidFill>
                <a:latin typeface="Bungee"/>
                <a:ea typeface="Bungee"/>
                <a:cs typeface="Bungee"/>
                <a:sym typeface="Bungee"/>
              </a:rPr>
              <a:t>hệ thống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DAGSw4ZYz2g</dc:identifier>
  <dcterms:modified xsi:type="dcterms:W3CDTF">2011-08-01T06:04:30Z</dcterms:modified>
  <cp:revision>1</cp:revision>
  <dc:title>Báo cáo PBL3</dc:title>
</cp:coreProperties>
</file>